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947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5248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458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429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36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004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48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725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330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317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92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1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7EC08-3DE6-4192-907E-4F366F9412D5}" type="datetimeFigureOut">
              <a:rPr lang="ru-RU" smtClean="0"/>
              <a:t>21.08.2012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6B6C7-90C8-4543-B787-472F4DB947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6862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hyperlink" Target="http://www.englishteachers.ru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gif"/><Relationship Id="rId13" Type="http://schemas.openxmlformats.org/officeDocument/2006/relationships/image" Target="../media/image21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12" Type="http://schemas.openxmlformats.org/officeDocument/2006/relationships/image" Target="../media/image2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11" Type="http://schemas.openxmlformats.org/officeDocument/2006/relationships/image" Target="../media/image19.jpeg"/><Relationship Id="rId5" Type="http://schemas.openxmlformats.org/officeDocument/2006/relationships/image" Target="../media/image13.jpeg"/><Relationship Id="rId10" Type="http://schemas.openxmlformats.org/officeDocument/2006/relationships/image" Target="../media/image18.gif"/><Relationship Id="rId4" Type="http://schemas.openxmlformats.org/officeDocument/2006/relationships/image" Target="../media/image12.jpeg"/><Relationship Id="rId9" Type="http://schemas.openxmlformats.org/officeDocument/2006/relationships/image" Target="../media/image1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5.jpg"/><Relationship Id="rId4" Type="http://schemas.openxmlformats.org/officeDocument/2006/relationships/image" Target="../media/image24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7" Type="http://schemas.openxmlformats.org/officeDocument/2006/relationships/image" Target="../media/image31.jp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jpg"/><Relationship Id="rId5" Type="http://schemas.openxmlformats.org/officeDocument/2006/relationships/image" Target="../media/image29.jpg"/><Relationship Id="rId4" Type="http://schemas.openxmlformats.org/officeDocument/2006/relationships/image" Target="../media/image28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ooburst.com/zb_books-viewer.php?book=zb02_4f5b27ada3960" TargetMode="External"/><Relationship Id="rId2" Type="http://schemas.openxmlformats.org/officeDocument/2006/relationships/hyperlink" Target="http://annvic.edu.glogster.com/clothes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tikhomirovasport.jimdo.com/" TargetMode="External"/><Relationship Id="rId4" Type="http://schemas.openxmlformats.org/officeDocument/2006/relationships/hyperlink" Target="holidays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In_London_Zoo_TikhomirovaAV" TargetMode="External"/><Relationship Id="rId2" Type="http://schemas.openxmlformats.org/officeDocument/2006/relationships/hyperlink" Target="http://www.ruteachers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568952" cy="1874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 pitchFamily="18" charset="0"/>
                <a:ea typeface="Calibri"/>
                <a:cs typeface="Times New Roman" pitchFamily="18" charset="0"/>
              </a:rPr>
              <a:t>Проблемы преемственности при  переходе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>
                <a:latin typeface="Times New Roman" pitchFamily="18" charset="0"/>
                <a:ea typeface="Calibri"/>
                <a:cs typeface="Times New Roman" pitchFamily="18" charset="0"/>
              </a:rPr>
              <a:t>из начальной школы в среднее звено и пути их решения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6615" y="3908955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Тихомирова Анна Викторовна,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учитель английского языка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МБОУ СОШ № 2 г.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ладимира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67944" y="6381328"/>
            <a:ext cx="1037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2012 год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430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674" y="692696"/>
            <a:ext cx="856895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Преемственность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непрерывный процесс воспитания и обучения ребенка, имеющий общие и специфические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цели для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каждого возрастного периода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Аспекты преемственности: </a:t>
            </a:r>
          </a:p>
          <a:p>
            <a:pPr algn="ctr"/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Дидактический</a:t>
            </a:r>
          </a:p>
          <a:p>
            <a:pPr lvl="0"/>
            <a:endParaRPr lang="ru-RU" sz="2400" dirty="0" smtClean="0"/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Психологический</a:t>
            </a:r>
          </a:p>
          <a:p>
            <a:pPr lvl="0"/>
            <a:endParaRPr lang="ru-RU" sz="2400" dirty="0" smtClean="0"/>
          </a:p>
          <a:p>
            <a:pPr marL="342900" lvl="0" indent="-342900">
              <a:buFont typeface="Wingdings" pitchFamily="2" charset="2"/>
              <a:buChar char="v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етодический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73344" y="476672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Причины проблем преемственности:</a:t>
            </a:r>
          </a:p>
          <a:p>
            <a:pPr lvl="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роли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учащегося</a:t>
            </a:r>
          </a:p>
          <a:p>
            <a:pPr lvl="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учебной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нагрузки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режима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дня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разность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систем и форм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обучения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естыковка программ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начальной и основной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школы</a:t>
            </a:r>
          </a:p>
          <a:p>
            <a:pPr marL="285750" lvl="0" indent="-285750">
              <a:buFont typeface="Wingdings" pitchFamily="2" charset="2"/>
              <a:buChar char="Ø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различие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требований со стороны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учителей-предметников</a:t>
            </a:r>
          </a:p>
          <a:p>
            <a:pPr lvl="0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изменение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стиля общения учителей с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детьми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5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969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</a:rPr>
              <a:t>роблемы преемственности и пути их решения:</a:t>
            </a:r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980728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Выбор УМК</a:t>
            </a:r>
            <a:endParaRPr lang="en-US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Издательство «Титул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  <a:hlinkClick r:id="rId2"/>
              </a:rPr>
              <a:t> www.englishteachers.ru</a:t>
            </a: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34" y="1904898"/>
            <a:ext cx="1583475" cy="2185196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04898"/>
            <a:ext cx="1565041" cy="2159756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879458"/>
            <a:ext cx="1542794" cy="2129055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7874" y="1904898"/>
            <a:ext cx="1591876" cy="2196788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460" y="1904898"/>
            <a:ext cx="1549288" cy="2138017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436" y="1904898"/>
            <a:ext cx="1512465" cy="2087202"/>
          </a:xfrm>
          <a:prstGeom prst="rect">
            <a:avLst/>
          </a:prstGeom>
          <a:ln>
            <a:noFill/>
          </a:ln>
          <a:effectLst/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028" y="4592489"/>
            <a:ext cx="1466722" cy="202407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59" y="4576046"/>
            <a:ext cx="1471895" cy="20312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430" y="4593574"/>
            <a:ext cx="1477247" cy="20312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2479806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" y="290657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Издательство «Просвещение»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34" y="959625"/>
            <a:ext cx="1163505" cy="164646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274" y="975724"/>
            <a:ext cx="1152128" cy="16303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589" y="981779"/>
            <a:ext cx="1144119" cy="160939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959625"/>
            <a:ext cx="1137667" cy="164086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515" y="959624"/>
            <a:ext cx="1144118" cy="160939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614" y="959625"/>
            <a:ext cx="1144118" cy="160939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451356"/>
            <a:ext cx="1080660" cy="16154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9351" y="3451355"/>
            <a:ext cx="1069519" cy="16154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0132" y="3451354"/>
            <a:ext cx="1069519" cy="16154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7" name="Рисунок 16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8785"/>
          <a:stretch/>
        </p:blipFill>
        <p:spPr>
          <a:xfrm>
            <a:off x="3153544" y="3550682"/>
            <a:ext cx="1228500" cy="15247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6" t="2807" r="84895" b="50000"/>
          <a:stretch/>
        </p:blipFill>
        <p:spPr>
          <a:xfrm>
            <a:off x="385192" y="3573016"/>
            <a:ext cx="1083943" cy="152474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19" name="Рисунок 18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3" t="8425" r="82802"/>
          <a:stretch/>
        </p:blipFill>
        <p:spPr>
          <a:xfrm>
            <a:off x="1771654" y="3573013"/>
            <a:ext cx="1159748" cy="15247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</p:spTree>
    <p:extLst>
      <p:ext uri="{BB962C8B-B14F-4D97-AF65-F5344CB8AC3E}">
        <p14:creationId xmlns:p14="http://schemas.microsoft.com/office/powerpoint/2010/main" val="12593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Издательство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Вентана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-Граф»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1829" y="1052009"/>
            <a:ext cx="1701095" cy="23049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9138" y="1052736"/>
            <a:ext cx="1622716" cy="23042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752" y="1052736"/>
            <a:ext cx="1657738" cy="230425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59752" y="3861048"/>
            <a:ext cx="818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Издательство Дрофа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006" y="4581128"/>
            <a:ext cx="1476375" cy="19526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75835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Издательство «Версия» 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998" y="1130924"/>
            <a:ext cx="1335008" cy="181894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8512" y="1130925"/>
            <a:ext cx="1263000" cy="175241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30924"/>
            <a:ext cx="1274482" cy="1752413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39552" y="37170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Издательство «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Астрель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730" y="4449347"/>
            <a:ext cx="1129276" cy="1453524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0912" y="4449347"/>
            <a:ext cx="1118096" cy="1453524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56" y="4449346"/>
            <a:ext cx="1095735" cy="1453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2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56425"/>
            <a:ext cx="8500532" cy="6370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мотивации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 startAt="2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игровая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деятельность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раматизация</a:t>
            </a: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учебных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ситуаций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проблемное обучение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использование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ИКТ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глоги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3-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D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/>
              </a:rPr>
              <a:t>книги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  <a:hlinkClick r:id="rId4" action="ppaction://hlinkfile"/>
              </a:rPr>
              <a:t>Prezi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веб-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  <a:hlinkClick r:id="rId5"/>
              </a:rPr>
              <a:t>квесты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уроки-экскурсии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уроки-праздники и т.д.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173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548680"/>
            <a:ext cx="885698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3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ситуации успеха 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уроке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входной контроль – он-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лайн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тесты к учебникам     </a:t>
            </a: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издательства «Титул» </a:t>
            </a:r>
            <a:r>
              <a:rPr lang="ru-RU" sz="2400" b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www.ruteachers.ru</a:t>
            </a: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разноуровневые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задания</a:t>
            </a:r>
          </a:p>
          <a:p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4.   Система  оценивания учащихся</a:t>
            </a:r>
          </a:p>
          <a:p>
            <a:pPr marL="342900" indent="-342900">
              <a:buFont typeface="Wingdings" pitchFamily="2" charset="2"/>
              <a:buChar char="§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доброжелательный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тон при объявлении отметки любого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уровня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четкие критерии отметки, с которыми должны быть знакомы ученики</a:t>
            </a:r>
          </a:p>
          <a:p>
            <a:pPr marL="342900" lvl="0" indent="-342900">
              <a:buFont typeface="Wingdings" pitchFamily="2" charset="2"/>
              <a:buChar char="§"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деликатные комментарии при выставлении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отметки</a:t>
            </a:r>
          </a:p>
          <a:p>
            <a:pPr marL="342900" lvl="0" indent="-342900">
              <a:buFont typeface="Wingdings" pitchFamily="2" charset="2"/>
              <a:buChar char="§"/>
            </a:pP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457200" lvl="0" indent="-457200">
              <a:buAutoNum type="arabicPeriod" startAt="5"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Использование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здоровьесберегающих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  <a:hlinkClick r:id="rId3" action="ppaction://hlinkfile"/>
              </a:rPr>
              <a:t> технологий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6.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Подготовка к ГИА и  ЕГЭ </a:t>
            </a:r>
          </a:p>
          <a:p>
            <a:endParaRPr lang="ru-RU" sz="24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96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214</Words>
  <Application>Microsoft Office PowerPoint</Application>
  <PresentationFormat>Экран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15</cp:revision>
  <dcterms:created xsi:type="dcterms:W3CDTF">2012-08-20T11:09:33Z</dcterms:created>
  <dcterms:modified xsi:type="dcterms:W3CDTF">2012-08-21T11:35:50Z</dcterms:modified>
</cp:coreProperties>
</file>